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1010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835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455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186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305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502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85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079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692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343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08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85AEB0-A47A-451A-8060-703788A6269B}" type="datetimeFigureOut">
              <a:rPr lang="ko-KR" altLang="en-US" smtClean="0"/>
              <a:t>2018-02-27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BAFB17-904F-435A-B419-E88C06D3951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9324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mtClean="0"/>
              <a:t>최종 보고서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Arial" pitchFamily="34" charset="0"/>
              <a:buChar char="•"/>
            </a:pPr>
            <a:r>
              <a:rPr lang="ko-KR" altLang="en-US" smtClean="0"/>
              <a:t>개인적으로 </a:t>
            </a:r>
            <a:r>
              <a:rPr lang="en-US" altLang="ko-KR" smtClean="0"/>
              <a:t>R</a:t>
            </a:r>
            <a:r>
              <a:rPr lang="ko-KR" altLang="en-US" smtClean="0"/>
              <a:t>프로그램을 완성하고</a:t>
            </a:r>
            <a:r>
              <a:rPr lang="en-US" altLang="ko-KR" smtClean="0"/>
              <a:t>, </a:t>
            </a:r>
            <a:r>
              <a:rPr lang="ko-KR" altLang="en-US" smtClean="0"/>
              <a:t>공부한 내용을 주석으로 달아 최종보고서를 제출합니다</a:t>
            </a:r>
            <a:r>
              <a:rPr lang="en-US" altLang="ko-KR" smtClean="0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882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0648"/>
            <a:ext cx="8784976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1" y="2508548"/>
            <a:ext cx="8064896" cy="3978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8203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0"/>
            <a:ext cx="7776864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44" y="2420888"/>
            <a:ext cx="871296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216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4969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212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0648"/>
            <a:ext cx="8064896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73016"/>
            <a:ext cx="8352928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2239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79928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9311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8064896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310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8640"/>
            <a:ext cx="8424936" cy="648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0303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67950"/>
            <a:ext cx="7992888" cy="396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176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188325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23528" y="3212976"/>
            <a:ext cx="7416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/>
              <a:t>각 지하철역의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 년도 누적 탑승객 수를 계산하는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717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76672"/>
            <a:ext cx="806489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9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980728"/>
            <a:ext cx="7477125" cy="51125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11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864096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965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42493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660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8136904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8297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4664"/>
            <a:ext cx="7992888" cy="564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039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828092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36585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799288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55681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92696"/>
            <a:ext cx="8136904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809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5536" y="3336667"/>
            <a:ext cx="8568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ggplot</a:t>
            </a:r>
            <a:r>
              <a:rPr lang="en-US" altLang="ko-KR" dirty="0"/>
              <a:t>(stat_top10_2013, </a:t>
            </a:r>
            <a:r>
              <a:rPr lang="en-US" altLang="ko-KR" dirty="0" err="1"/>
              <a:t>aes</a:t>
            </a:r>
            <a:r>
              <a:rPr lang="en-US" altLang="ko-KR" dirty="0"/>
              <a:t>(x=month, y=</a:t>
            </a:r>
            <a:r>
              <a:rPr lang="en-US" altLang="ko-KR" dirty="0" err="1"/>
              <a:t>on_tot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</a:t>
            </a:r>
            <a:r>
              <a:rPr lang="en-US" altLang="ko-KR" dirty="0" err="1"/>
              <a:t>stat_name</a:t>
            </a:r>
            <a:r>
              <a:rPr lang="en-US" altLang="ko-KR" dirty="0"/>
              <a:t>, group=</a:t>
            </a:r>
            <a:r>
              <a:rPr lang="en-US" altLang="ko-KR" dirty="0" err="1"/>
              <a:t>stat_name</a:t>
            </a:r>
            <a:r>
              <a:rPr lang="en-US" altLang="ko-KR" dirty="0"/>
              <a:t>))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theme_classic</a:t>
            </a:r>
            <a:r>
              <a:rPr lang="en-US" altLang="ko-KR" dirty="0"/>
              <a:t>() + </a:t>
            </a:r>
            <a:r>
              <a:rPr lang="en-US" altLang="ko-KR" dirty="0" err="1"/>
              <a:t>geom_line</a:t>
            </a:r>
            <a:r>
              <a:rPr lang="en-US" altLang="ko-KR" dirty="0"/>
              <a:t>() + </a:t>
            </a:r>
            <a:r>
              <a:rPr lang="en-US" altLang="ko-KR" dirty="0" err="1"/>
              <a:t>geom_point</a:t>
            </a:r>
            <a:r>
              <a:rPr lang="en-US" altLang="ko-KR" dirty="0"/>
              <a:t>(size=6, shape=19, alpha=0.5)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scale_x_discrete</a:t>
            </a:r>
            <a:r>
              <a:rPr lang="en-US" altLang="ko-KR" dirty="0"/>
              <a:t>("2013</a:t>
            </a:r>
            <a:r>
              <a:rPr lang="ko-KR" altLang="en-US" dirty="0"/>
              <a:t>년</a:t>
            </a:r>
            <a:r>
              <a:rPr lang="en-US" altLang="ko-KR" dirty="0"/>
              <a:t>", labels=paste0(unique(</a:t>
            </a:r>
            <a:r>
              <a:rPr lang="en-US" altLang="ko-KR" dirty="0" err="1"/>
              <a:t>as.numeric</a:t>
            </a:r>
            <a:r>
              <a:rPr lang="en-US" altLang="ko-KR" dirty="0"/>
              <a:t>(month)), </a:t>
            </a:r>
          </a:p>
          <a:p>
            <a:r>
              <a:rPr lang="en-US" altLang="ko-KR" dirty="0"/>
              <a:t>"</a:t>
            </a:r>
            <a:r>
              <a:rPr lang="ko-KR" altLang="en-US" dirty="0"/>
              <a:t>월</a:t>
            </a:r>
            <a:r>
              <a:rPr lang="en-US" altLang="ko-KR" dirty="0"/>
              <a:t>")) + </a:t>
            </a:r>
            <a:r>
              <a:rPr lang="en-US" altLang="ko-KR" dirty="0" err="1"/>
              <a:t>ylab</a:t>
            </a:r>
            <a:r>
              <a:rPr lang="en-US" altLang="ko-KR" dirty="0"/>
              <a:t>("</a:t>
            </a:r>
            <a:r>
              <a:rPr lang="ko-KR" altLang="en-US" dirty="0"/>
              <a:t>월별 탑승객수</a:t>
            </a:r>
            <a:r>
              <a:rPr lang="en-US" altLang="ko-KR" dirty="0"/>
              <a:t>") + </a:t>
            </a:r>
            <a:r>
              <a:rPr lang="en-US" altLang="ko-KR" dirty="0" err="1"/>
              <a:t>scale_colour_discrete</a:t>
            </a:r>
            <a:r>
              <a:rPr lang="en-US" altLang="ko-KR" dirty="0"/>
              <a:t>(name=c("</a:t>
            </a:r>
            <a:r>
              <a:rPr lang="ko-KR" altLang="en-US" dirty="0"/>
              <a:t>지하철역</a:t>
            </a:r>
            <a:r>
              <a:rPr lang="en-US" altLang="ko-KR" dirty="0" smtClean="0"/>
              <a:t>"))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6984776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376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7920880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15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848872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733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76672"/>
            <a:ext cx="806489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035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2859" y="2564904"/>
            <a:ext cx="87129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stat_bot10_2013 &lt;- subset(subway2, subset = </a:t>
            </a:r>
            <a:r>
              <a:rPr lang="en-US" altLang="ko-KR" dirty="0" err="1"/>
              <a:t>stat_name</a:t>
            </a:r>
            <a:r>
              <a:rPr lang="en-US" altLang="ko-KR" dirty="0"/>
              <a:t> %in% names(</a:t>
            </a:r>
            <a:r>
              <a:rPr lang="en-US" altLang="ko-KR" dirty="0" err="1"/>
              <a:t>cum_total_ve</a:t>
            </a:r>
            <a:endParaRPr lang="en-US" altLang="ko-KR" dirty="0"/>
          </a:p>
          <a:p>
            <a:r>
              <a:rPr lang="en-US" altLang="ko-KR" dirty="0"/>
              <a:t>c[idx_bot10]) &amp; year=="2013", select=c("</a:t>
            </a:r>
            <a:r>
              <a:rPr lang="en-US" altLang="ko-KR" dirty="0" err="1"/>
              <a:t>stat_name</a:t>
            </a:r>
            <a:r>
              <a:rPr lang="en-US" altLang="ko-KR" dirty="0"/>
              <a:t>", "</a:t>
            </a:r>
            <a:r>
              <a:rPr lang="en-US" altLang="ko-KR" dirty="0" err="1"/>
              <a:t>on_tot</a:t>
            </a:r>
            <a:r>
              <a:rPr lang="en-US" altLang="ko-KR" dirty="0"/>
              <a:t>", "month")) </a:t>
            </a:r>
          </a:p>
          <a:p>
            <a:r>
              <a:rPr lang="en-US" altLang="ko-KR" dirty="0"/>
              <a:t>stat_bot10_2013 &lt;- aggregate(</a:t>
            </a:r>
            <a:r>
              <a:rPr lang="en-US" altLang="ko-KR" dirty="0" err="1"/>
              <a:t>on_tot</a:t>
            </a:r>
            <a:r>
              <a:rPr lang="en-US" altLang="ko-KR" dirty="0"/>
              <a:t> ~ month + </a:t>
            </a:r>
            <a:r>
              <a:rPr lang="en-US" altLang="ko-KR" dirty="0" err="1"/>
              <a:t>stat_name</a:t>
            </a:r>
            <a:r>
              <a:rPr lang="en-US" altLang="ko-KR" dirty="0"/>
              <a:t>, stat_bot10_2013, sum) </a:t>
            </a:r>
          </a:p>
          <a:p>
            <a:endParaRPr lang="en-US" altLang="ko-KR" dirty="0"/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ggplot</a:t>
            </a:r>
            <a:r>
              <a:rPr lang="en-US" altLang="ko-KR" dirty="0"/>
              <a:t>(stat_bot10_2013, </a:t>
            </a:r>
            <a:r>
              <a:rPr lang="en-US" altLang="ko-KR" dirty="0" err="1"/>
              <a:t>aes</a:t>
            </a:r>
            <a:r>
              <a:rPr lang="en-US" altLang="ko-KR" dirty="0"/>
              <a:t>(x=month, y=</a:t>
            </a:r>
            <a:r>
              <a:rPr lang="en-US" altLang="ko-KR" dirty="0" err="1"/>
              <a:t>on_tot</a:t>
            </a:r>
            <a:r>
              <a:rPr lang="en-US" altLang="ko-KR" dirty="0"/>
              <a:t>, </a:t>
            </a:r>
            <a:r>
              <a:rPr lang="en-US" altLang="ko-KR" dirty="0" err="1"/>
              <a:t>colour</a:t>
            </a:r>
            <a:r>
              <a:rPr lang="en-US" altLang="ko-KR" dirty="0"/>
              <a:t>=</a:t>
            </a:r>
            <a:r>
              <a:rPr lang="en-US" altLang="ko-KR" dirty="0" err="1"/>
              <a:t>stat_name</a:t>
            </a:r>
            <a:r>
              <a:rPr lang="en-US" altLang="ko-KR" dirty="0"/>
              <a:t>, group=</a:t>
            </a:r>
            <a:r>
              <a:rPr lang="en-US" altLang="ko-KR" dirty="0" err="1"/>
              <a:t>stat_name</a:t>
            </a:r>
            <a:r>
              <a:rPr lang="en-US" altLang="ko-KR" dirty="0"/>
              <a:t>))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&lt;- </a:t>
            </a:r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theme_classic</a:t>
            </a:r>
            <a:r>
              <a:rPr lang="en-US" altLang="ko-KR" dirty="0"/>
              <a:t>() + </a:t>
            </a:r>
            <a:r>
              <a:rPr lang="en-US" altLang="ko-KR" dirty="0" err="1"/>
              <a:t>geom_line</a:t>
            </a:r>
            <a:r>
              <a:rPr lang="en-US" altLang="ko-KR" dirty="0"/>
              <a:t>() + </a:t>
            </a:r>
            <a:r>
              <a:rPr lang="en-US" altLang="ko-KR" dirty="0" err="1"/>
              <a:t>geom_point</a:t>
            </a:r>
            <a:r>
              <a:rPr lang="en-US" altLang="ko-KR" dirty="0"/>
              <a:t>(size=6, shape=19, alpha=0.5) </a:t>
            </a:r>
          </a:p>
          <a:p>
            <a:r>
              <a:rPr lang="en-US" altLang="ko-KR" dirty="0" err="1"/>
              <a:t>plt</a:t>
            </a:r>
            <a:r>
              <a:rPr lang="en-US" altLang="ko-KR" dirty="0"/>
              <a:t> + </a:t>
            </a:r>
            <a:r>
              <a:rPr lang="en-US" altLang="ko-KR" dirty="0" err="1"/>
              <a:t>scale_x_discrete</a:t>
            </a:r>
            <a:r>
              <a:rPr lang="en-US" altLang="ko-KR" dirty="0"/>
              <a:t>("2013</a:t>
            </a:r>
            <a:r>
              <a:rPr lang="ko-KR" altLang="en-US" dirty="0"/>
              <a:t>년</a:t>
            </a:r>
            <a:r>
              <a:rPr lang="en-US" altLang="ko-KR" dirty="0"/>
              <a:t>", labels=paste0(unique(</a:t>
            </a:r>
            <a:r>
              <a:rPr lang="en-US" altLang="ko-KR" dirty="0" err="1"/>
              <a:t>as.numeric</a:t>
            </a:r>
            <a:r>
              <a:rPr lang="en-US" altLang="ko-KR" dirty="0"/>
              <a:t>(month)), "</a:t>
            </a:r>
            <a:r>
              <a:rPr lang="ko-KR" altLang="en-US" dirty="0"/>
              <a:t>월</a:t>
            </a:r>
            <a:r>
              <a:rPr lang="en-US" altLang="ko-KR" dirty="0"/>
              <a:t>")) </a:t>
            </a:r>
          </a:p>
          <a:p>
            <a:r>
              <a:rPr lang="en-US" altLang="ko-KR" dirty="0"/>
              <a:t>+ </a:t>
            </a:r>
            <a:r>
              <a:rPr lang="en-US" altLang="ko-KR" dirty="0" err="1"/>
              <a:t>ylab</a:t>
            </a:r>
            <a:r>
              <a:rPr lang="en-US" altLang="ko-KR" dirty="0"/>
              <a:t>("</a:t>
            </a:r>
            <a:r>
              <a:rPr lang="ko-KR" altLang="en-US" dirty="0"/>
              <a:t>월별 탑승객수</a:t>
            </a:r>
            <a:r>
              <a:rPr lang="en-US" altLang="ko-KR" dirty="0"/>
              <a:t>") + </a:t>
            </a:r>
            <a:r>
              <a:rPr lang="en-US" altLang="ko-KR" dirty="0" err="1"/>
              <a:t>scale_colour_discrete</a:t>
            </a:r>
            <a:r>
              <a:rPr lang="en-US" altLang="ko-KR" dirty="0"/>
              <a:t>(name=c("</a:t>
            </a:r>
            <a:r>
              <a:rPr lang="ko-KR" altLang="en-US" dirty="0"/>
              <a:t>지하철역</a:t>
            </a:r>
            <a:r>
              <a:rPr lang="en-US" altLang="ko-KR" dirty="0" smtClean="0"/>
              <a:t>"))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450"/>
            <a:ext cx="8136904" cy="217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2709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7920880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645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424936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21" y="4293096"/>
            <a:ext cx="2038350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7675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80920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9998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799288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24944"/>
            <a:ext cx="3895120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16016" y="3356992"/>
            <a:ext cx="3960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★ 각 노선의 색상을 </a:t>
            </a:r>
            <a:r>
              <a:rPr lang="en-US" altLang="ko-KR"/>
              <a:t>col</a:t>
            </a:r>
            <a:r>
              <a:rPr lang="ko-KR" altLang="en-US"/>
              <a:t>로 수동 지정하여 실제 지하철 노선의 색상에 근사하도록 표현했다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★ B </a:t>
            </a:r>
            <a:r>
              <a:rPr lang="ko-KR" altLang="en-US"/>
              <a:t>호선은 </a:t>
            </a:r>
            <a:r>
              <a:rPr lang="en-US" altLang="ko-KR"/>
              <a:t>"</a:t>
            </a:r>
            <a:r>
              <a:rPr lang="ko-KR" altLang="en-US"/>
              <a:t>분당선</a:t>
            </a:r>
            <a:r>
              <a:rPr lang="en-US" altLang="ko-KR"/>
              <a:t>", I </a:t>
            </a:r>
            <a:r>
              <a:rPr lang="ko-KR" altLang="en-US"/>
              <a:t>호선은 </a:t>
            </a:r>
            <a:r>
              <a:rPr lang="en-US" altLang="ko-KR"/>
              <a:t>"</a:t>
            </a:r>
            <a:r>
              <a:rPr lang="ko-KR" altLang="en-US"/>
              <a:t>인천지하철 </a:t>
            </a:r>
            <a:r>
              <a:rPr lang="en-US" altLang="ko-KR"/>
              <a:t>1</a:t>
            </a:r>
            <a:r>
              <a:rPr lang="ko-KR" altLang="en-US"/>
              <a:t>호선</a:t>
            </a:r>
            <a:r>
              <a:rPr lang="en-US" altLang="ko-KR"/>
              <a:t>"</a:t>
            </a:r>
            <a:r>
              <a:rPr lang="ko-KR" altLang="en-US"/>
              <a:t>을 의미한다</a:t>
            </a:r>
            <a:r>
              <a:rPr lang="en-US" altLang="ko-KR" smtClean="0"/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380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8280920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7211"/>
            <a:ext cx="8226709" cy="3160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63960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579" y="548680"/>
            <a:ext cx="6600825" cy="440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7544" y="5229200"/>
            <a:ext cx="8064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★ 각 노선에 대하여 월별 총 누적 탑승객 수를 계산하여 이를 </a:t>
            </a:r>
            <a:r>
              <a:rPr lang="en-US" altLang="ko-KR"/>
              <a:t>tmp4</a:t>
            </a:r>
            <a:r>
              <a:rPr lang="ko-KR" altLang="en-US"/>
              <a:t>에 저장한 후</a:t>
            </a:r>
            <a:r>
              <a:rPr lang="en-US" altLang="ko-KR"/>
              <a:t>, </a:t>
            </a:r>
            <a:r>
              <a:rPr lang="ko-KR" altLang="en-US"/>
              <a:t>이를 영역 차트</a:t>
            </a:r>
            <a:r>
              <a:rPr lang="en-US" altLang="ko-KR"/>
              <a:t>(area chart)</a:t>
            </a:r>
            <a:r>
              <a:rPr lang="ko-KR" altLang="en-US"/>
              <a:t>로 시각화한다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>★ geom_area( )</a:t>
            </a:r>
            <a:r>
              <a:rPr lang="ko-KR" altLang="en-US"/>
              <a:t>를 이용하여 영역 차트를 표현</a:t>
            </a:r>
            <a:br>
              <a:rPr lang="ko-KR" altLang="en-US"/>
            </a:br>
            <a:r>
              <a:rPr lang="ko-KR" altLang="en-US"/>
              <a:t>★ </a:t>
            </a:r>
            <a:r>
              <a:rPr lang="en-US" altLang="ko-KR"/>
              <a:t>scale_fill_manual( ) </a:t>
            </a:r>
            <a:r>
              <a:rPr lang="ko-KR" altLang="en-US"/>
              <a:t>함수를 이용하여 색상을 수동으로 </a:t>
            </a:r>
            <a:r>
              <a:rPr lang="ko-KR" altLang="en-US" smtClean="0"/>
              <a:t>지정함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648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1" y="404664"/>
            <a:ext cx="87129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/>
              <a:t>구글맵을 활용한 지도 </a:t>
            </a:r>
            <a:r>
              <a:rPr lang="ko-KR" altLang="en-US" sz="2000" b="1" smtClean="0"/>
              <a:t>매핑</a:t>
            </a:r>
            <a:endParaRPr lang="en-US" altLang="ko-KR" sz="2000" b="1" smtClean="0"/>
          </a:p>
          <a:p>
            <a:r>
              <a:rPr lang="ko-KR" altLang="en-US" sz="2000"/>
              <a:t/>
            </a:r>
            <a:br>
              <a:rPr lang="ko-KR" altLang="en-US" sz="2000"/>
            </a:br>
            <a:r>
              <a:rPr lang="en-US" altLang="ko-KR" sz="2000"/>
              <a:t>R</a:t>
            </a:r>
            <a:r>
              <a:rPr lang="ko-KR" altLang="en-US" sz="2000"/>
              <a:t>은 지도 매핑을 위한 다양한 라이브러리를 제공한다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ko-KR" altLang="en-US" sz="2000"/>
              <a:t>구글맵은 고품질의 지도를 제공하며 위도 및 경도를 활용하여 위치를 손쉽게 특정할 수 있다</a:t>
            </a:r>
            <a:r>
              <a:rPr lang="en-US" altLang="ko-KR" sz="2000"/>
              <a:t>.</a:t>
            </a:r>
            <a:br>
              <a:rPr lang="en-US" altLang="ko-KR" sz="2000"/>
            </a:br>
            <a:r>
              <a:rPr lang="en-US" altLang="ko-KR" sz="2000"/>
              <a:t>R</a:t>
            </a:r>
            <a:r>
              <a:rPr lang="ko-KR" altLang="en-US" sz="2000"/>
              <a:t>에서 제공하는 </a:t>
            </a:r>
            <a:r>
              <a:rPr lang="en-US" altLang="ko-KR" sz="2000"/>
              <a:t>ggmap </a:t>
            </a:r>
            <a:r>
              <a:rPr lang="ko-KR" altLang="en-US" sz="2000"/>
              <a:t>패키지를 활용하여 구글맵을 다운로드하고</a:t>
            </a:r>
            <a:r>
              <a:rPr lang="en-US" altLang="ko-KR" sz="2000"/>
              <a:t>, </a:t>
            </a:r>
            <a:r>
              <a:rPr lang="ko-KR" altLang="en-US" sz="2000"/>
              <a:t>이를 </a:t>
            </a:r>
            <a:r>
              <a:rPr lang="en-US" altLang="ko-KR" sz="2000"/>
              <a:t>R</a:t>
            </a:r>
            <a:r>
              <a:rPr lang="ko-KR" altLang="en-US" sz="2000"/>
              <a:t>에서 시각화하는 기법을 배워본다</a:t>
            </a:r>
            <a:r>
              <a:rPr lang="en-US" altLang="ko-KR" sz="2000"/>
              <a:t>. </a:t>
            </a:r>
            <a:r>
              <a:rPr lang="ko-KR" altLang="en-US" sz="2000"/>
              <a:t>또한 분석의 결과를 지도에 매핑하여 수치 결과를 지리 정보와 함께 시각화하는 방법을 예로 </a:t>
            </a:r>
            <a:r>
              <a:rPr lang="ko-KR" altLang="en-US" sz="2000" smtClean="0"/>
              <a:t>보여준다</a:t>
            </a:r>
            <a:r>
              <a:rPr lang="ko-KR" altLang="en-US" sz="2000"/>
              <a:t/>
            </a:r>
            <a:br>
              <a:rPr lang="ko-KR" altLang="en-US" sz="2000"/>
            </a:br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756109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04664"/>
            <a:ext cx="8280920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0234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20688"/>
            <a:ext cx="7632848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906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99288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7207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80"/>
            <a:ext cx="7992888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8306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280920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0161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02" y="332656"/>
            <a:ext cx="7260798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26861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71450"/>
            <a:ext cx="8964488" cy="477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3466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300" y="548680"/>
            <a:ext cx="6629400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01208"/>
            <a:ext cx="7776864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72616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08912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2862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20688"/>
            <a:ext cx="7848872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91256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7920880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503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81050"/>
            <a:ext cx="7848872" cy="365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60405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548680"/>
            <a:ext cx="820891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1"/>
            <a:ext cx="6467475" cy="318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816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734481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0611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136904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52" y="3789040"/>
            <a:ext cx="8296545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823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692696"/>
            <a:ext cx="7992888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5939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692696"/>
            <a:ext cx="6515100" cy="4086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5157192"/>
            <a:ext cx="83529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★ </a:t>
            </a:r>
            <a:r>
              <a:rPr lang="en-US" altLang="ko-KR"/>
              <a:t>2013</a:t>
            </a:r>
            <a:r>
              <a:rPr lang="ko-KR" altLang="en-US"/>
              <a:t>년도 </a:t>
            </a:r>
            <a:r>
              <a:rPr lang="en-US" altLang="ko-KR"/>
              <a:t>"</a:t>
            </a:r>
            <a:r>
              <a:rPr lang="ko-KR" altLang="en-US"/>
              <a:t>상암월드컵</a:t>
            </a:r>
            <a:r>
              <a:rPr lang="en-US" altLang="ko-KR"/>
              <a:t>" </a:t>
            </a:r>
            <a:r>
              <a:rPr lang="ko-KR" altLang="en-US"/>
              <a:t>역의 탑승객 자료만 추출하여 이를 시간순으로 선 그래프를 이용하여 시각화</a:t>
            </a:r>
            <a:br>
              <a:rPr lang="ko-KR" altLang="en-US"/>
            </a:br>
            <a:r>
              <a:rPr lang="ko-KR" altLang="en-US"/>
              <a:t>    </a:t>
            </a:r>
            <a:r>
              <a:rPr lang="en-US" altLang="ko-KR"/>
              <a:t>- </a:t>
            </a:r>
            <a:r>
              <a:rPr lang="ko-KR" altLang="en-US"/>
              <a:t>전체 패턴에 비해 해당 일자에 대한 탑승객의 수가 비정상적으로 급증했음을 알 수 있다</a:t>
            </a:r>
            <a:r>
              <a:rPr lang="en-US" altLang="ko-KR" smtClean="0"/>
              <a:t>.</a:t>
            </a:r>
            <a:r>
              <a:rPr lang="ko-KR" altLang="en-US"/>
              <a:t/>
            </a:r>
            <a:br>
              <a:rPr lang="ko-KR" altLang="en-US"/>
            </a:b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0618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76672"/>
            <a:ext cx="8064896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9054" y="4077072"/>
            <a:ext cx="82253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파일의 </a:t>
            </a:r>
            <a:r>
              <a:rPr lang="ko-KR" altLang="en-US"/>
              <a:t>용량이 </a:t>
            </a:r>
            <a:r>
              <a:rPr lang="en-US" altLang="ko-KR"/>
              <a:t>13GB</a:t>
            </a:r>
            <a:r>
              <a:rPr lang="ko-KR" altLang="en-US"/>
              <a:t>로 대용량이므로 이를 한 번에 읽을 경우 시스템 사양에 따라 오류가 발생하거나 가능한 경우에도 속도가 매우 느리므로</a:t>
            </a:r>
            <a:r>
              <a:rPr lang="en-US" altLang="ko-KR"/>
              <a:t>(</a:t>
            </a:r>
            <a:r>
              <a:rPr lang="ko-KR" altLang="en-US"/>
              <a:t>슈퍼컴퓨터를 활용한 빅데이터 분석을 </a:t>
            </a:r>
            <a:r>
              <a:rPr lang="ko-KR" altLang="en-US" smtClean="0"/>
              <a:t>다뤄야</a:t>
            </a:r>
            <a:r>
              <a:rPr lang="en-US" altLang="ko-KR"/>
              <a:t> </a:t>
            </a:r>
            <a:r>
              <a:rPr lang="ko-KR" altLang="en-US"/>
              <a:t>함</a:t>
            </a:r>
            <a:r>
              <a:rPr lang="en-US" altLang="ko-KR" smtClean="0"/>
              <a:t>) </a:t>
            </a:r>
            <a:r>
              <a:rPr lang="ko-KR" altLang="en-US"/>
              <a:t>이를 부분적으로 읽어 특정 키워드가 있는 뉴스만 선별하여 저장하도록 한다</a:t>
            </a:r>
            <a:r>
              <a:rPr lang="en-US" altLang="ko-KR"/>
              <a:t>.</a:t>
            </a:r>
            <a:br>
              <a:rPr lang="en-US" altLang="ko-KR"/>
            </a:b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이를 위한 코드는 다음과 같다</a:t>
            </a:r>
            <a:r>
              <a:rPr lang="en-US" altLang="ko-KR"/>
              <a:t>. </a:t>
            </a:r>
            <a:r>
              <a:rPr lang="en-US" altLang="ko-KR" smtClean="0"/>
              <a:t>(13GB</a:t>
            </a:r>
            <a:r>
              <a:rPr lang="ko-KR" altLang="en-US"/>
              <a:t>의 </a:t>
            </a:r>
            <a:r>
              <a:rPr lang="en-US" altLang="ko-KR"/>
              <a:t>JSON </a:t>
            </a:r>
            <a:r>
              <a:rPr lang="ko-KR" altLang="en-US"/>
              <a:t>파일을 공유하기에 현실적으로 어려움이 있어 바로 결과물인 </a:t>
            </a:r>
            <a:r>
              <a:rPr lang="en-US" altLang="ko-KR"/>
              <a:t>news_res.tcxt </a:t>
            </a:r>
            <a:r>
              <a:rPr lang="ko-KR" altLang="en-US" smtClean="0"/>
              <a:t>파일 제공</a:t>
            </a:r>
            <a:r>
              <a:rPr lang="en-US" altLang="ko-KR" smtClean="0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1394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8496944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17015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4664"/>
            <a:ext cx="8424936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82400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76672"/>
            <a:ext cx="8928992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06338" y="2420888"/>
            <a:ext cx="7272808" cy="7078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/>
              <a:t>res &lt;- read.table("Data/news_res.txt", stringsAsFactors = FALSE, fileEncoding="UTF-8</a:t>
            </a:r>
            <a:r>
              <a:rPr lang="en-US" altLang="ko-KR" sz="2000" smtClean="0"/>
              <a:t>")</a:t>
            </a:r>
            <a:endParaRPr lang="ko-KR" altLang="en-US" sz="200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60669"/>
            <a:ext cx="8208912" cy="227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926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476672"/>
            <a:ext cx="828091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srch1 &lt;- which(res[,3]=="20131012") srch1_2 &lt;- grep("</a:t>
            </a:r>
            <a:r>
              <a:rPr lang="ko-KR" altLang="en-US"/>
              <a:t>상암월드컵</a:t>
            </a:r>
            <a:r>
              <a:rPr lang="en-US" altLang="ko-KR"/>
              <a:t>",</a:t>
            </a:r>
            <a:r>
              <a:rPr lang="ko-KR" altLang="en-US"/>
              <a:t> </a:t>
            </a:r>
            <a:r>
              <a:rPr lang="en-US" altLang="ko-KR"/>
              <a:t>res[srch1,1]) cat(paste0(res[srch1[srch1_2],1], collapse = "\n\n===============================\n\n</a:t>
            </a:r>
            <a:r>
              <a:rPr lang="en-US" altLang="ko-KR" smtClean="0"/>
              <a:t>"))</a:t>
            </a:r>
            <a:endParaRPr lang="ko-KR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1837426"/>
            <a:ext cx="8280919" cy="3967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707904" y="598063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…</a:t>
            </a:r>
            <a:r>
              <a:rPr lang="ko-KR" altLang="en-US" smtClean="0"/>
              <a:t>이하생략</a:t>
            </a:r>
            <a:r>
              <a:rPr lang="en-US" altLang="ko-KR" smtClean="0"/>
              <a:t>…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61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748883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320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136904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3068960"/>
            <a:ext cx="828091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/>
              <a:t>srch2 &lt;- which(res[,3]=="20131026") srch2_2 &lt;- grep("</a:t>
            </a:r>
            <a:r>
              <a:rPr lang="ko-KR" altLang="en-US"/>
              <a:t>상암월드컵</a:t>
            </a:r>
            <a:r>
              <a:rPr lang="en-US" altLang="ko-KR"/>
              <a:t>",</a:t>
            </a:r>
            <a:r>
              <a:rPr lang="ko-KR" altLang="en-US"/>
              <a:t> </a:t>
            </a:r>
            <a:r>
              <a:rPr lang="en-US" altLang="ko-KR"/>
              <a:t>res[srch2,1]) cat(paste0(res[srch2[srch2_2],1], collapse = "\n\n===============================\n\n</a:t>
            </a:r>
            <a:r>
              <a:rPr lang="en-US" altLang="ko-KR" smtClean="0"/>
              <a:t>"))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586794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75454"/>
            <a:ext cx="8208912" cy="2149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4944"/>
            <a:ext cx="8280920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0194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59" y="332656"/>
            <a:ext cx="7920880" cy="295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12465" y="3100318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…</a:t>
            </a:r>
            <a:r>
              <a:rPr lang="ko-KR" altLang="en-US" smtClean="0"/>
              <a:t>이하생략</a:t>
            </a:r>
            <a:r>
              <a:rPr lang="en-US" altLang="ko-KR" smtClean="0"/>
              <a:t>…</a:t>
            </a:r>
            <a:endParaRPr lang="ko-KR" altLang="en-US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5" y="3645024"/>
            <a:ext cx="8045803" cy="292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788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332656"/>
            <a:ext cx="76328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 smtClean="0"/>
              <a:t>정수형으로</a:t>
            </a:r>
            <a:r>
              <a:rPr lang="ko-KR" altLang="en-US" dirty="0" smtClean="0"/>
              <a:t> 저장된 </a:t>
            </a:r>
            <a:r>
              <a:rPr lang="en-US" altLang="ko-KR" dirty="0" err="1" smtClean="0"/>
              <a:t>income_date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변수를 시간을 나타내는 표준서식으로 변환하여 분석에 활용 가능토록 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052736"/>
            <a:ext cx="799288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56992"/>
            <a:ext cx="7632848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72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92696"/>
            <a:ext cx="849694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7141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48680"/>
            <a:ext cx="7776864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768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353</Words>
  <Application>Microsoft Office PowerPoint</Application>
  <PresentationFormat>화면 슬라이드 쇼(4:3)</PresentationFormat>
  <Paragraphs>27</Paragraphs>
  <Slides>60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1" baseType="lpstr">
      <vt:lpstr>Office 테마</vt:lpstr>
      <vt:lpstr>최종 보고서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15</cp:revision>
  <dcterms:created xsi:type="dcterms:W3CDTF">2018-02-19T22:32:06Z</dcterms:created>
  <dcterms:modified xsi:type="dcterms:W3CDTF">2018-02-27T03:59:42Z</dcterms:modified>
</cp:coreProperties>
</file>